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2"/>
  </p:notesMasterIdLst>
  <p:sldIdLst>
    <p:sldId id="256" r:id="rId2"/>
    <p:sldId id="313" r:id="rId3"/>
    <p:sldId id="269" r:id="rId4"/>
    <p:sldId id="275" r:id="rId5"/>
    <p:sldId id="307" r:id="rId6"/>
    <p:sldId id="315" r:id="rId7"/>
    <p:sldId id="342" r:id="rId8"/>
    <p:sldId id="329" r:id="rId9"/>
    <p:sldId id="316" r:id="rId10"/>
    <p:sldId id="330" r:id="rId11"/>
    <p:sldId id="341" r:id="rId12"/>
    <p:sldId id="343" r:id="rId13"/>
    <p:sldId id="319" r:id="rId14"/>
    <p:sldId id="320" r:id="rId15"/>
    <p:sldId id="345" r:id="rId16"/>
    <p:sldId id="331" r:id="rId17"/>
    <p:sldId id="321" r:id="rId18"/>
    <p:sldId id="336" r:id="rId19"/>
    <p:sldId id="322" r:id="rId20"/>
    <p:sldId id="323" r:id="rId21"/>
    <p:sldId id="337" r:id="rId22"/>
    <p:sldId id="324" r:id="rId23"/>
    <p:sldId id="325" r:id="rId24"/>
    <p:sldId id="300" r:id="rId25"/>
    <p:sldId id="328" r:id="rId26"/>
    <p:sldId id="347" r:id="rId27"/>
    <p:sldId id="348" r:id="rId28"/>
    <p:sldId id="282" r:id="rId29"/>
    <p:sldId id="349" r:id="rId30"/>
    <p:sldId id="312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274C7"/>
    <a:srgbClr val="FF3399"/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C3D372B-9DF1-4F93-96C9-B1C2A4D8B47F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341039-23C2-434D-BEF9-A5C8304BF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466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341039-23C2-434D-BEF9-A5C8304BFA97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2012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2159D-2068-4374-8A3A-E1F4CFAB303F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895AB-CEE4-4D0E-97BB-3DBA00577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D4E47-57DF-49A6-8F69-64B8E4EF854E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FF0C-6628-410E-A88C-E7009619F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4DE61-1528-451F-86DD-98C03F1154BD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D975D-9FBB-4B20-9B7B-DA26D6FEB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DC85D-AA35-451C-A25C-293F9272E51E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B0EAF-A60E-40F2-94A4-074292019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2917F-A759-4D55-BE86-003E46AEA7FC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1A940-F658-4B5D-9CE4-BA90FEF39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C57B5-02EA-4BFE-A931-B66CBF2FCFBE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7098F-C91C-4A74-B263-9E18BB37B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8E260-4391-4905-8FE6-8D580A38B734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ED200-56BA-4212-AE4D-49DA0BD3C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F0A38-75BA-4351-A9D4-C163D389AE33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2434E-220A-42FC-A669-480FDCD08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AF846-5C58-4BDD-8FF0-C9446DD2C7A7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A916B-DC40-48BF-A17D-9DC81BDCB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34592-BAAA-4251-AB37-98046072DA08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A422F-815A-40F0-BA09-BA9C19462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5D129-E1EB-42AB-B095-BED9FDF3485F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4373-2094-4E57-8EED-35694215C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6136EC-6D65-4933-9F97-85046BD41D36}" type="datetimeFigureOut">
              <a:rPr lang="ru-RU"/>
              <a:pPr>
                <a:defRPr/>
              </a:pPr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BCFD6B-D297-4C34-BFA5-05A0EBAAA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5.jpeg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5.jpeg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1\Desktop\&#1059;&#1089;&#1072;&#1090;&#1099;&#1081;%20&#1085;&#1103;&#1085;&#1100;%20-%20&#1042;&#1089;&#1090;&#1091;&#1087;&#1080;&#1090;&#1077;&#1083;&#1100;&#1085;&#1072;&#1103;%20&#1090;&#1077;&#1084;&#1072;%20(mp3ostrov.com).mp3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3" Type="http://schemas.openxmlformats.org/officeDocument/2006/relationships/image" Target="../media/image45.gif"/><Relationship Id="rId7" Type="http://schemas.openxmlformats.org/officeDocument/2006/relationships/image" Target="../media/image49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gif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0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gif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313"/>
            <a:ext cx="7643866" cy="2714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400" b="1" dirty="0" smtClean="0"/>
              <a:t>Муниципальное бюджетное дошкольное образовательное учреждение </a:t>
            </a:r>
            <a:br>
              <a:rPr lang="ru-RU" sz="1400" b="1" dirty="0" smtClean="0"/>
            </a:br>
            <a:r>
              <a:rPr lang="ru-RU" sz="1400" b="1" dirty="0" smtClean="0"/>
              <a:t>Детский сад с. </a:t>
            </a:r>
            <a:r>
              <a:rPr lang="ru-RU" sz="1400" b="1" dirty="0" err="1" smtClean="0"/>
              <a:t>Вазерки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П</a:t>
            </a:r>
            <a:r>
              <a:rPr lang="ru-RU" sz="3600" b="1" dirty="0" smtClean="0">
                <a:solidFill>
                  <a:srgbClr val="C00000"/>
                </a:solidFill>
              </a:rPr>
              <a:t>роект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Моя семья</a:t>
            </a:r>
            <a:r>
              <a:rPr lang="en-US" sz="1600" b="1" dirty="0" smtClean="0">
                <a:solidFill>
                  <a:srgbClr val="C00000"/>
                </a:solidFill>
              </a:rPr>
              <a:t/>
            </a:r>
            <a:br>
              <a:rPr lang="en-US" sz="1600" b="1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разновозрастная группа №2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2996952"/>
            <a:ext cx="252028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3962" y="2736616"/>
            <a:ext cx="5313202" cy="3212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http://www.solnet.ee/sol/pic/solnychk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2571750"/>
            <a:ext cx="1214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928688" y="2366963"/>
            <a:ext cx="7143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                      </a:t>
            </a:r>
            <a:endParaRPr lang="ru-RU" sz="16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285875" y="5715000"/>
            <a:ext cx="685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 dirty="0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                                                      </a:t>
            </a:r>
          </a:p>
        </p:txBody>
      </p:sp>
      <p:pic>
        <p:nvPicPr>
          <p:cNvPr id="8" name="Рисунок 4" descr="http://school22z.narod.ru/images/semja2008/images/kartinki/so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46299"/>
            <a:ext cx="2160588" cy="177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16632"/>
            <a:ext cx="7258073" cy="108012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Цель проекта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: </a:t>
            </a:r>
            <a:r>
              <a:rPr lang="ru-RU" sz="2400" b="1" dirty="0" smtClean="0">
                <a:solidFill>
                  <a:srgbClr val="002060"/>
                </a:solidFill>
              </a:rPr>
              <a:t>формирование представлений о семье, воспитание  любви и уважения к близким.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14282" y="1124744"/>
            <a:ext cx="8072468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ЗАДАЧИ ПРОЕКТА:</a:t>
            </a:r>
          </a:p>
          <a:p>
            <a:r>
              <a:rPr lang="ru-RU" sz="2000" b="1" i="1" dirty="0" smtClean="0">
                <a:solidFill>
                  <a:srgbClr val="0070C0"/>
                </a:solidFill>
                <a:latin typeface="Calibri" pitchFamily="34" charset="0"/>
              </a:rPr>
              <a:t>  </a:t>
            </a:r>
            <a:r>
              <a:rPr lang="ru-RU" sz="2000" b="1" i="1" dirty="0" smtClean="0">
                <a:solidFill>
                  <a:srgbClr val="FF0000"/>
                </a:solidFill>
                <a:latin typeface="Calibri" pitchFamily="34" charset="0"/>
              </a:rPr>
              <a:t>Образовательные задачи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Формировать представление о семье , как о людях , которые живут вместе , учить строить элементарные родственные связи;(социально-коммуникативное развитие)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Помочь </a:t>
            </a:r>
            <a:r>
              <a:rPr lang="ru-RU" b="1" i="1" dirty="0">
                <a:solidFill>
                  <a:srgbClr val="0070C0"/>
                </a:solidFill>
                <a:latin typeface="Calibri" pitchFamily="34" charset="0"/>
              </a:rPr>
              <a:t>ребенку осознать примечательные особенности каждого члена семьи</a:t>
            </a: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;(познавательное развитие)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Активизировать словарь детей на основе углубления знаний о своей семье.(речевое развитие)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Развивать восприятие формы и величины, глазомер и мелкую моторику;(худ-эстетическое развитие)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Развивать двигательную активность детей;(физическое развитие)</a:t>
            </a:r>
            <a:endParaRPr lang="ru-RU" b="1" i="1" dirty="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Calibri" pitchFamily="34" charset="0"/>
              </a:rPr>
              <a:t>Развивающие задачи:</a:t>
            </a:r>
            <a:endParaRPr lang="ru-RU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70C0"/>
                </a:solidFill>
                <a:latin typeface="Calibri" pitchFamily="34" charset="0"/>
              </a:rPr>
              <a:t>Развивать  конструктивное </a:t>
            </a: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взаимодействие с  </a:t>
            </a:r>
            <a:r>
              <a:rPr lang="ru-RU" b="1" i="1" dirty="0">
                <a:solidFill>
                  <a:srgbClr val="0070C0"/>
                </a:solidFill>
                <a:latin typeface="Calibri" pitchFamily="34" charset="0"/>
              </a:rPr>
              <a:t>семьями </a:t>
            </a: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воспитанников   </a:t>
            </a:r>
            <a:r>
              <a:rPr lang="ru-RU" b="1" i="1" dirty="0">
                <a:solidFill>
                  <a:srgbClr val="0070C0"/>
                </a:solidFill>
                <a:latin typeface="Calibri" pitchFamily="34" charset="0"/>
              </a:rPr>
              <a:t>в формировании </a:t>
            </a: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нравственных  </a:t>
            </a:r>
            <a:r>
              <a:rPr lang="ru-RU" b="1" i="1" dirty="0">
                <a:solidFill>
                  <a:srgbClr val="0070C0"/>
                </a:solidFill>
                <a:latin typeface="Calibri" pitchFamily="34" charset="0"/>
              </a:rPr>
              <a:t>качеств </a:t>
            </a: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детей.</a:t>
            </a:r>
          </a:p>
          <a:p>
            <a:r>
              <a:rPr lang="ru-RU" b="1" i="1" dirty="0" smtClean="0">
                <a:solidFill>
                  <a:srgbClr val="FF0000"/>
                </a:solidFill>
                <a:latin typeface="Calibri" pitchFamily="34" charset="0"/>
              </a:rPr>
              <a:t>Воспитательные задачи: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rgbClr val="0070C0"/>
                </a:solidFill>
                <a:latin typeface="Calibri" pitchFamily="34" charset="0"/>
              </a:rPr>
              <a:t>Воспитывать любящее заботливое отношение к членам своей семьи, чувство гордости за свою семью.</a:t>
            </a:r>
          </a:p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                                      </a:t>
            </a:r>
            <a:endParaRPr lang="ru-RU" sz="2000" b="1" i="1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923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274639"/>
            <a:ext cx="7143750" cy="507994"/>
          </a:xfrm>
        </p:spPr>
        <p:txBody>
          <a:bodyPr rtlCol="0">
            <a:normAutofit fontScale="90000"/>
          </a:bodyPr>
          <a:lstStyle/>
          <a:p>
            <a:pPr marL="571500" indent="-57150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Актуальность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endParaRPr lang="ru-RU" sz="2200" dirty="0"/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85720" y="214290"/>
            <a:ext cx="1000132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85720" y="996127"/>
            <a:ext cx="821534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cs typeface="Arial" charset="0"/>
              </a:rPr>
              <a:t>        Семья </a:t>
            </a:r>
            <a:r>
              <a:rPr lang="ru-RU" b="1" dirty="0">
                <a:solidFill>
                  <a:srgbClr val="7030A0"/>
                </a:solidFill>
                <a:cs typeface="Arial" charset="0"/>
              </a:rPr>
              <a:t>– это источник, дающий силу для духовного развития, помогающий ребенку адаптироваться в обществе, найти себя в жизни.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cs typeface="Arial" charset="0"/>
              </a:rPr>
              <a:t>          На </a:t>
            </a:r>
            <a:r>
              <a:rPr lang="ru-RU" b="1" dirty="0">
                <a:solidFill>
                  <a:srgbClr val="7030A0"/>
                </a:solidFill>
                <a:cs typeface="Arial" charset="0"/>
              </a:rPr>
              <a:t>этапе посещения ребенком ДОУ семья не должна уходить на второй план, передавая все приоритеты социальной адаптации и развития детей педагогам. 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cs typeface="Arial" charset="0"/>
              </a:rPr>
              <a:t>    Для успешного вхождения в мир социальных отношений необходимо интегрировать усилия детского сада и семьи и значительно повысить роль семьи как проводника социализации</a:t>
            </a:r>
            <a:r>
              <a:rPr lang="ru-RU" dirty="0" smtClean="0">
                <a:cs typeface="Arial" charset="0"/>
              </a:rPr>
              <a:t>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  <a:cs typeface="Arial" charset="0"/>
              </a:rPr>
              <a:t>*************************************************************</a:t>
            </a:r>
            <a:endParaRPr lang="ru-RU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16389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839279">
            <a:off x="7406598" y="-106991"/>
            <a:ext cx="865037" cy="107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65337">
            <a:off x="1504567" y="3532704"/>
            <a:ext cx="924709" cy="78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Рисунок 8" descr="http://img-fotki.yandex.ru/get/6003/43313366.6e/0_6723b_362b1fd4_X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2971" y="3498223"/>
            <a:ext cx="2188882" cy="122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4071938"/>
            <a:ext cx="558242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ru-RU" sz="3600" b="1" dirty="0">
                <a:solidFill>
                  <a:srgbClr val="FF0000"/>
                </a:solidFill>
                <a:latin typeface="+mj-lt"/>
              </a:rPr>
              <a:t>Участники проекта:: </a:t>
            </a:r>
            <a:br>
              <a:rPr lang="ru-RU" sz="3600" b="1" dirty="0">
                <a:solidFill>
                  <a:srgbClr val="FF0000"/>
                </a:solidFill>
                <a:latin typeface="+mj-lt"/>
              </a:rPr>
            </a:br>
            <a:r>
              <a:rPr lang="ru-RU" sz="2000" b="1" dirty="0">
                <a:solidFill>
                  <a:srgbClr val="7030A0"/>
                </a:solidFill>
              </a:rPr>
              <a:t>дети 3-4 лет, родители, воспитатели</a:t>
            </a:r>
            <a:r>
              <a:rPr lang="ru-RU" b="1" dirty="0">
                <a:solidFill>
                  <a:srgbClr val="7030A0"/>
                </a:solidFill>
              </a:rPr>
              <a:t/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************************************************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FF0000"/>
                </a:solidFill>
                <a:latin typeface="+mj-lt"/>
              </a:rPr>
              <a:t>Срок </a:t>
            </a:r>
            <a:r>
              <a:rPr lang="ru-RU" sz="3600" b="1" dirty="0">
                <a:solidFill>
                  <a:srgbClr val="FF0000"/>
                </a:solidFill>
                <a:latin typeface="+mj-lt"/>
              </a:rPr>
              <a:t>реализации: </a:t>
            </a:r>
            <a:br>
              <a:rPr lang="ru-RU" sz="3600" b="1" dirty="0">
                <a:solidFill>
                  <a:srgbClr val="FF0000"/>
                </a:solidFill>
                <a:latin typeface="+mj-lt"/>
              </a:rPr>
            </a:br>
            <a:r>
              <a:rPr lang="ru-RU" sz="2000" b="1" dirty="0" smtClean="0">
                <a:solidFill>
                  <a:srgbClr val="990033"/>
                </a:solidFill>
              </a:rPr>
              <a:t> 8 месяцев </a:t>
            </a:r>
            <a:r>
              <a:rPr lang="ru-RU" sz="2000" b="1" dirty="0" smtClean="0">
                <a:solidFill>
                  <a:srgbClr val="7030A0"/>
                </a:solidFill>
              </a:rPr>
              <a:t>(долгосрочный)</a:t>
            </a:r>
            <a:r>
              <a:rPr lang="ru-RU" sz="2000" b="1" dirty="0">
                <a:solidFill>
                  <a:srgbClr val="990033"/>
                </a:solidFill>
              </a:rPr>
              <a:t/>
            </a:r>
            <a:br>
              <a:rPr lang="ru-RU" sz="2000" b="1" dirty="0">
                <a:solidFill>
                  <a:srgbClr val="990033"/>
                </a:solidFill>
              </a:rPr>
            </a:br>
            <a:endParaRPr lang="ru-RU" dirty="0"/>
          </a:p>
        </p:txBody>
      </p:sp>
      <p:pic>
        <p:nvPicPr>
          <p:cNvPr id="10" name="Picture 4" descr="58b6002c5fa02ac964eb4e028cf6ed2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91" t="12096" r="2188" b="10495"/>
          <a:stretch/>
        </p:blipFill>
        <p:spPr bwMode="auto">
          <a:xfrm>
            <a:off x="5868144" y="4640286"/>
            <a:ext cx="3275856" cy="20150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6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1057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    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Этапы работы </a:t>
            </a: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79512" y="986633"/>
            <a:ext cx="8784975" cy="1697830"/>
            <a:chOff x="276569" y="1175668"/>
            <a:chExt cx="5935725" cy="118271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76569" y="1201102"/>
              <a:ext cx="5935725" cy="1157284"/>
            </a:xfrm>
            <a:prstGeom prst="roundRect">
              <a:avLst>
                <a:gd name="adj" fmla="val 10000"/>
              </a:avLst>
            </a:prstGeom>
            <a:solidFill>
              <a:srgbClr val="FB81A4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359944" y="1175668"/>
              <a:ext cx="5691076" cy="1182717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>
                <a:lnSpc>
                  <a:spcPct val="90000"/>
                </a:lnSpc>
                <a:buFont typeface="Arial" charset="0"/>
                <a:buNone/>
              </a:pPr>
              <a:endParaRPr lang="ru-RU" sz="2000" b="1" dirty="0">
                <a:solidFill>
                  <a:schemeClr val="tx1"/>
                </a:solidFill>
                <a:ea typeface="Aharoni"/>
                <a:cs typeface="Aharoni"/>
              </a:endParaRPr>
            </a:p>
            <a:p>
              <a:pPr>
                <a:buFont typeface="Arial" charset="0"/>
                <a:buNone/>
              </a:pPr>
              <a:r>
                <a:rPr lang="ru-RU" sz="2000" b="1" dirty="0" smtClean="0">
                  <a:solidFill>
                    <a:schemeClr val="accent6">
                      <a:lumMod val="50000"/>
                    </a:schemeClr>
                  </a:solidFill>
                  <a:ea typeface="Aharoni"/>
                  <a:cs typeface="Aharoni"/>
                </a:rPr>
                <a:t>Подготовительный:</a:t>
              </a:r>
            </a:p>
            <a:p>
              <a:pPr>
                <a:buFont typeface="Arial" charset="0"/>
                <a:buNone/>
              </a:pPr>
              <a:r>
                <a:rPr lang="ru-RU" sz="2000" b="1" dirty="0" smtClean="0">
                  <a:solidFill>
                    <a:schemeClr val="accent6">
                      <a:lumMod val="50000"/>
                    </a:schemeClr>
                  </a:solidFill>
                  <a:ea typeface="Aharoni"/>
                  <a:cs typeface="Aharoni"/>
                </a:rPr>
                <a:t>постановка проблемы</a:t>
              </a:r>
              <a:r>
                <a:rPr lang="ru-RU" sz="1100" b="1" dirty="0" smtClean="0">
                  <a:solidFill>
                    <a:schemeClr val="accent6">
                      <a:lumMod val="50000"/>
                    </a:schemeClr>
                  </a:solidFill>
                  <a:ea typeface="Aharoni"/>
                  <a:cs typeface="Aharoni"/>
                </a:rPr>
                <a:t>.</a:t>
              </a:r>
              <a:r>
                <a:rPr lang="ru-RU" sz="1100" b="1" dirty="0" smtClean="0">
                  <a:solidFill>
                    <a:schemeClr val="tx1"/>
                  </a:solidFill>
                </a:rPr>
                <a:t>                  </a:t>
              </a:r>
              <a:r>
                <a:rPr lang="ru-RU" sz="2000" b="1" dirty="0" smtClean="0">
                  <a:solidFill>
                    <a:schemeClr val="tx1"/>
                  </a:solidFill>
                </a:rPr>
                <a:t>     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123728" y="4210051"/>
            <a:ext cx="6194425" cy="1309688"/>
            <a:chOff x="730156" y="2516435"/>
            <a:chExt cx="6193674" cy="130982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730156" y="2586293"/>
              <a:ext cx="6193674" cy="1239967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40000"/>
                <a:lumOff val="60000"/>
                <a:alpha val="7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 </a:t>
              </a:r>
            </a:p>
          </p:txBody>
        </p:sp>
        <p:sp>
          <p:nvSpPr>
            <p:cNvPr id="9" name="Скругленный прямоугольник 6"/>
            <p:cNvSpPr/>
            <p:nvPr/>
          </p:nvSpPr>
          <p:spPr>
            <a:xfrm>
              <a:off x="1052379" y="2516435"/>
              <a:ext cx="3946047" cy="116693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chemeClr val="tx1"/>
                  </a:solidFill>
                </a:rPr>
                <a:t>      </a:t>
              </a:r>
              <a:r>
                <a:rPr lang="ru-RU" sz="2000" b="1" dirty="0" smtClean="0">
                  <a:solidFill>
                    <a:schemeClr val="tx1"/>
                  </a:solidFill>
                </a:rPr>
                <a:t>Основной :</a:t>
              </a:r>
              <a:endParaRPr lang="ru-RU" sz="2000" b="1" dirty="0">
                <a:solidFill>
                  <a:schemeClr val="tx1"/>
                </a:solidFill>
              </a:endParaRPr>
            </a:p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chemeClr val="tx1"/>
                  </a:solidFill>
                </a:rPr>
                <a:t>      (</a:t>
              </a:r>
              <a:r>
                <a:rPr lang="ru-RU" sz="2000" b="1" dirty="0" smtClean="0">
                  <a:solidFill>
                    <a:schemeClr val="tx1"/>
                  </a:solidFill>
                </a:rPr>
                <a:t>реализация проекта)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046412" y="5618163"/>
            <a:ext cx="6194425" cy="1239837"/>
            <a:chOff x="766879" y="4771039"/>
            <a:chExt cx="6193674" cy="123996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766879" y="4771039"/>
              <a:ext cx="6193674" cy="1239967"/>
            </a:xfrm>
            <a:prstGeom prst="roundRect">
              <a:avLst>
                <a:gd name="adj" fmla="val 10000"/>
              </a:avLst>
            </a:prstGeom>
            <a:solidFill>
              <a:srgbClr val="FA608C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8"/>
            <p:cNvSpPr/>
            <p:nvPr/>
          </p:nvSpPr>
          <p:spPr>
            <a:xfrm>
              <a:off x="909736" y="4913929"/>
              <a:ext cx="5846500" cy="1097077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chemeClr val="tx1"/>
                  </a:solidFill>
                </a:rPr>
                <a:t>    </a:t>
              </a:r>
              <a:r>
                <a:rPr lang="ru-RU" sz="2000" b="1" dirty="0" smtClean="0">
                  <a:solidFill>
                    <a:schemeClr val="tx1"/>
                  </a:solidFill>
                </a:rPr>
                <a:t>Заключительный:  совместное мероприятие с родителями «День семьи»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2" name="Рисунок 11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85720" y="214290"/>
            <a:ext cx="901904" cy="873941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Стрелка вправо с вырезом 12"/>
          <p:cNvSpPr/>
          <p:nvPr/>
        </p:nvSpPr>
        <p:spPr>
          <a:xfrm rot="5400000">
            <a:off x="6457164" y="4544232"/>
            <a:ext cx="1000139" cy="484187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5400000">
            <a:off x="5896769" y="2675731"/>
            <a:ext cx="977900" cy="484188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285720" y="2876550"/>
            <a:ext cx="6194425" cy="1239837"/>
            <a:chOff x="730156" y="2565652"/>
            <a:chExt cx="6193674" cy="123996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730156" y="2565652"/>
              <a:ext cx="6193674" cy="1239967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40000"/>
                <a:lumOff val="60000"/>
                <a:alpha val="7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 </a:t>
              </a:r>
            </a:p>
          </p:txBody>
        </p:sp>
        <p:sp>
          <p:nvSpPr>
            <p:cNvPr id="18" name="Скругленный прямоугольник 6"/>
            <p:cNvSpPr/>
            <p:nvPr/>
          </p:nvSpPr>
          <p:spPr>
            <a:xfrm>
              <a:off x="1052379" y="2758082"/>
              <a:ext cx="5783832" cy="925288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 smtClean="0">
                  <a:solidFill>
                    <a:schemeClr val="tx1"/>
                  </a:solidFill>
                </a:rPr>
                <a:t>Организационный :разработать перспективное планирование по областям образовательной деятельности, подобрать наглядный материал</a:t>
              </a:r>
              <a:endParaRPr lang="ru-RU" sz="2000" b="1" dirty="0">
                <a:solidFill>
                  <a:schemeClr val="tx1"/>
                </a:solidFill>
              </a:endParaRPr>
            </a:p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chemeClr val="tx1"/>
                  </a:solidFill>
                </a:rPr>
                <a:t>     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340767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Реализация проекта-практическая часть</a:t>
            </a:r>
          </a:p>
        </p:txBody>
      </p:sp>
      <p:sp>
        <p:nvSpPr>
          <p:cNvPr id="15" name="Овал 12"/>
          <p:cNvSpPr/>
          <p:nvPr/>
        </p:nvSpPr>
        <p:spPr bwMode="auto">
          <a:xfrm>
            <a:off x="6286512" y="4357694"/>
            <a:ext cx="1514476" cy="11223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6223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3" name="Овал 4"/>
          <p:cNvSpPr/>
          <p:nvPr/>
        </p:nvSpPr>
        <p:spPr>
          <a:xfrm>
            <a:off x="663575" y="239713"/>
            <a:ext cx="2173288" cy="460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9050" tIns="19050" rIns="19050" bIns="19050" spcCol="1270" anchor="ctr"/>
          <a:lstStyle/>
          <a:p>
            <a:pPr algn="ctr" defTabSz="6667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5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соответствии с требованиями ФГОС ДО проект реализуется через различные виды детской деятельности:                                                   игровая, 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двигательная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коммуникативная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познавательно-исследовательская,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трудовая, 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продуктивная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музыкально-художественная,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чтение художественной литературы. 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8" name="Picture 2" descr="http://quatangtruyenthong.com/wp-content/uploads/2011/06/ngay-gia-dinh-viet-nam.jpg"/>
          <p:cNvPicPr>
            <a:picLocks noChangeAspect="1" noChangeArrowheads="1"/>
          </p:cNvPicPr>
          <p:nvPr/>
        </p:nvPicPr>
        <p:blipFill>
          <a:blip r:embed="rId2" cstate="print"/>
          <a:srcRect l="8929" r="8929"/>
          <a:stretch>
            <a:fillRect/>
          </a:stretch>
        </p:blipFill>
        <p:spPr bwMode="auto">
          <a:xfrm>
            <a:off x="5724128" y="3509740"/>
            <a:ext cx="3419872" cy="33482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Игровая деятельность</a:t>
            </a:r>
            <a:r>
              <a:rPr lang="ru-RU" sz="2000" b="1" smtClean="0">
                <a:solidFill>
                  <a:srgbClr val="C00000"/>
                </a:solidFill>
              </a:rPr>
              <a:t/>
            </a:r>
            <a:br>
              <a:rPr lang="ru-RU" sz="2000" b="1" smtClean="0">
                <a:solidFill>
                  <a:srgbClr val="C00000"/>
                </a:solidFill>
              </a:rPr>
            </a:br>
            <a:endParaRPr lang="ru-RU" sz="2000" b="1" dirty="0" smtClean="0">
              <a:solidFill>
                <a:srgbClr val="C00000"/>
              </a:solidFill>
            </a:endParaRPr>
          </a:p>
        </p:txBody>
      </p:sp>
      <p:pic>
        <p:nvPicPr>
          <p:cNvPr id="29701" name="Picture 9" descr="http://www.topglobus.ru/skin/smile/s999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8019" y="5809229"/>
            <a:ext cx="86518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1" descr="http://www.yoursmileys.ru/tsmile/children/t851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6700" y="5607842"/>
            <a:ext cx="1235100" cy="124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0" y="1124744"/>
            <a:ext cx="4495800" cy="500141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FF0000"/>
                </a:solidFill>
              </a:rPr>
              <a:t>«Семья-встреча гостей»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2358474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«На приёме у врача»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WP_20180521_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857364"/>
            <a:ext cx="3929090" cy="2857520"/>
          </a:xfrm>
          <a:prstGeom prst="rect">
            <a:avLst/>
          </a:prstGeom>
        </p:spPr>
      </p:pic>
      <p:pic>
        <p:nvPicPr>
          <p:cNvPr id="9" name="Рисунок 8" descr="WP_20180521_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3286124"/>
            <a:ext cx="3357586" cy="27110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8934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Игровая деятельность</a:t>
            </a:r>
            <a:r>
              <a:rPr lang="ru-RU" sz="2000" b="1" smtClean="0">
                <a:solidFill>
                  <a:srgbClr val="C00000"/>
                </a:solidFill>
              </a:rPr>
              <a:t/>
            </a:r>
            <a:br>
              <a:rPr lang="ru-RU" sz="2000" b="1" smtClean="0">
                <a:solidFill>
                  <a:srgbClr val="C00000"/>
                </a:solidFill>
              </a:rPr>
            </a:br>
            <a:endParaRPr lang="ru-RU" sz="2000" b="1" dirty="0" smtClean="0">
              <a:solidFill>
                <a:srgbClr val="C00000"/>
              </a:solidFill>
            </a:endParaRPr>
          </a:p>
        </p:txBody>
      </p:sp>
      <p:pic>
        <p:nvPicPr>
          <p:cNvPr id="29701" name="Picture 9" descr="http://www.topglobus.ru/skin/smile/s999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76375"/>
            <a:ext cx="86518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1" descr="http://www.yoursmileys.ru/tsmile/children/t851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866" y="157905"/>
            <a:ext cx="1235100" cy="124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43808" y="112474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«Домик для матрёшки»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WP_20180521_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8" y="1785926"/>
            <a:ext cx="6215106" cy="47875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1595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Игровая деятельность</a:t>
            </a:r>
            <a:r>
              <a:rPr lang="ru-RU" sz="2000" b="1" smtClean="0">
                <a:solidFill>
                  <a:srgbClr val="C00000"/>
                </a:solidFill>
              </a:rPr>
              <a:t/>
            </a:r>
            <a:br>
              <a:rPr lang="ru-RU" sz="2000" b="1" smtClean="0">
                <a:solidFill>
                  <a:srgbClr val="C00000"/>
                </a:solidFill>
              </a:rPr>
            </a:br>
            <a:endParaRPr lang="ru-RU" sz="2000" b="1" dirty="0" smtClean="0">
              <a:solidFill>
                <a:srgbClr val="C00000"/>
              </a:solidFill>
            </a:endParaRPr>
          </a:p>
        </p:txBody>
      </p:sp>
      <p:pic>
        <p:nvPicPr>
          <p:cNvPr id="29701" name="Picture 9" descr="http://www.topglobus.ru/skin/smile/s999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6686" y="5445224"/>
            <a:ext cx="86518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1" descr="http://www.yoursmileys.ru/tsmile/children/t851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657"/>
            <a:ext cx="1324934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22769" y="954846"/>
            <a:ext cx="3963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С/р.: «Дочки-матери»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WP_20180521_003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1928802"/>
            <a:ext cx="3471858" cy="3068677"/>
          </a:xfrm>
        </p:spPr>
      </p:pic>
      <p:pic>
        <p:nvPicPr>
          <p:cNvPr id="10" name="Рисунок 9" descr="WP_20180521_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79251" y="1928802"/>
            <a:ext cx="3821905" cy="34290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3955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8" descr="http://s7.rimg.info/470529ed9092da86d6ec26bd04f9ab9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8981" y="6122287"/>
            <a:ext cx="1214438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 descr="http://s51.radikal.ru/i133/0810/e3/4a65924f6ea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714356"/>
            <a:ext cx="457224" cy="252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6" descr="http://s18.rimg.info/8a4c00394f0f5fd39b3df076bef5a05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643063" y="4786313"/>
            <a:ext cx="106838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G:\картинки- доброта\image001_333.jpg"/>
          <p:cNvPicPr/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500034" y="357166"/>
            <a:ext cx="1000132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9513" y="6286520"/>
            <a:ext cx="473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«Игра-ситуация «Будущая хозяйка»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5999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Игровая деятельность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9" name="Содержимое 8" descr="WP_20180504_003.jpg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457200" y="1500174"/>
            <a:ext cx="4038600" cy="4500594"/>
          </a:xfrm>
        </p:spPr>
      </p:pic>
      <p:sp>
        <p:nvSpPr>
          <p:cNvPr id="10" name="Дуга 9"/>
          <p:cNvSpPr/>
          <p:nvPr/>
        </p:nvSpPr>
        <p:spPr>
          <a:xfrm>
            <a:off x="8072462" y="0"/>
            <a:ext cx="45719" cy="64291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8530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8" descr="http://s7.rimg.info/470529ed9092da86d6ec26bd04f9ab9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0133" y="6122988"/>
            <a:ext cx="1214438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 descr="http://s51.radikal.ru/i133/0810/e3/4a65924f6ea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5460" y="757220"/>
            <a:ext cx="1143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6" descr="http://s18.rimg.info/8a4c00394f0f5fd39b3df076bef5a05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71878" y="2472048"/>
            <a:ext cx="106838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5999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Игровая деятельность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9529" y="127774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«Мастера»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0" name="Содержимое 9" descr="WP_20180524_013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285720" y="1857364"/>
            <a:ext cx="3906667" cy="4268799"/>
          </a:xfrm>
        </p:spPr>
      </p:pic>
      <p:pic>
        <p:nvPicPr>
          <p:cNvPr id="11" name="Рисунок 10" descr="WP_20180524_01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1785926"/>
            <a:ext cx="3357586" cy="37147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6547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8" descr="http://s7.rimg.info/470529ed9092da86d6ec26bd04f9ab9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0133" y="6122988"/>
            <a:ext cx="1214438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 descr="http://s51.radikal.ru/i133/0810/e3/4a65924f6ea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5460" y="757220"/>
            <a:ext cx="1143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6" descr="http://s18.rimg.info/8a4c00394f0f5fd39b3df076bef5a05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71878" y="2472048"/>
            <a:ext cx="106838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G:\картинки- доброта\image001_333.jpg"/>
          <p:cNvPicPr/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500034" y="357166"/>
            <a:ext cx="1000132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5999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Игровая деятельность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1427437"/>
            <a:ext cx="519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С/и : «Водитель автобуса»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9" name="Рисунок 8" descr="WP_20170913_0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71736" y="2285992"/>
            <a:ext cx="4429156" cy="37112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8290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2897"/>
            <a:ext cx="8229600" cy="79582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Познавательно-исследовательская деятельность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WP_20180425_01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7" y="1600200"/>
            <a:ext cx="3643337" cy="3757626"/>
          </a:xfrm>
        </p:spPr>
      </p:pic>
      <p:pic>
        <p:nvPicPr>
          <p:cNvPr id="6" name="Содержимое 5" descr="WP_20180425_01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00496" y="1357298"/>
            <a:ext cx="4458006" cy="3929090"/>
          </a:xfrm>
        </p:spPr>
      </p:pic>
    </p:spTree>
    <p:extLst>
      <p:ext uri="{BB962C8B-B14F-4D97-AF65-F5344CB8AC3E}">
        <p14:creationId xmlns="" xmlns:p14="http://schemas.microsoft.com/office/powerpoint/2010/main" val="959294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167267"/>
            <a:ext cx="7758112" cy="813461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Двигательная деятельность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3816424" cy="5361459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i="1" dirty="0" smtClean="0">
                <a:solidFill>
                  <a:srgbClr val="FF0000"/>
                </a:solidFill>
              </a:rPr>
              <a:t>Игра-пантомима «Мама»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i="1" dirty="0" smtClean="0">
                <a:solidFill>
                  <a:srgbClr val="FF0000"/>
                </a:solidFill>
              </a:rPr>
              <a:t>Игра «Котята»</a:t>
            </a:r>
          </a:p>
        </p:txBody>
      </p:sp>
      <p:pic>
        <p:nvPicPr>
          <p:cNvPr id="4" name="Рисунок 3" descr="WP_20180524_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857364"/>
            <a:ext cx="6215106" cy="4211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3833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188642"/>
            <a:ext cx="7758112" cy="562541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Коммуникативная деятельность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2962672" cy="4697427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79512" y="41892"/>
            <a:ext cx="1143008" cy="1071570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3" descr="G:\DCIM\104_PANA\P1040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803" y="1715954"/>
            <a:ext cx="4175709" cy="30069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C:\Users\Александр\Desktop\Новая папка\P10308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1104101">
            <a:off x="5822027" y="1465168"/>
            <a:ext cx="2905955" cy="2345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Александр\Desktop\Новая папка\P10308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998549"/>
            <a:ext cx="4203625" cy="264883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2" descr="&amp;Acy;&amp;ncy;&amp;icy;&amp;mcy;&amp;acy;&amp;shcy;&amp;kcy;&amp;icy; &amp;Lcy;&amp;yucy;&amp;dcy;&amp;icy;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1296" y="5085184"/>
            <a:ext cx="1357312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19672" y="75118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Рассказы по картинкам.</a:t>
            </a:r>
            <a:endParaRPr lang="ru-RU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140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188642"/>
            <a:ext cx="7758112" cy="562541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Коммуникативная деятельность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2962672" cy="4697427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</p:txBody>
      </p:sp>
      <p:pic>
        <p:nvPicPr>
          <p:cNvPr id="11" name="Picture 2" descr="C:\Users\Александр\Desktop\Новая папка\P10308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112" y="1828846"/>
            <a:ext cx="4272668" cy="3528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33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3" descr="G:\DCIM\104_PANA\P1040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286893">
            <a:off x="4568918" y="2702432"/>
            <a:ext cx="4446234" cy="37682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33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23528" y="1066457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«Животные и детёныши»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7621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7143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коммуникативное деятельность</a:t>
            </a: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1" name="Усатый нянь - Вступительная тема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165268" y="500063"/>
            <a:ext cx="3048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484784"/>
            <a:ext cx="4434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Д/и.: «Мамины помощники»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87" r="10611"/>
          <a:stretch/>
        </p:blipFill>
        <p:spPr>
          <a:xfrm>
            <a:off x="5076650" y="3429000"/>
            <a:ext cx="4067349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92080" y="2996952"/>
            <a:ext cx="3566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«Д/и.: «Кто чем занят»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2" name="Содержимое 11" descr="WP_20180521_013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457200" y="2214554"/>
            <a:ext cx="4038600" cy="3214710"/>
          </a:xfrm>
        </p:spPr>
      </p:pic>
    </p:spTree>
    <p:extLst>
      <p:ext uri="{BB962C8B-B14F-4D97-AF65-F5344CB8AC3E}">
        <p14:creationId xmlns="" xmlns:p14="http://schemas.microsoft.com/office/powerpoint/2010/main" val="2485955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2520" y="116634"/>
            <a:ext cx="7364280" cy="1069230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Составление рассказа по фотографии :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«Расскажи о своей семье»,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«Мой папа лучше всех»,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2962672" cy="4697427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79512" y="41892"/>
            <a:ext cx="1143008" cy="1071570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WP_20180525_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285860"/>
            <a:ext cx="2994099" cy="4286280"/>
          </a:xfrm>
          <a:prstGeom prst="rect">
            <a:avLst/>
          </a:prstGeom>
        </p:spPr>
      </p:pic>
      <p:pic>
        <p:nvPicPr>
          <p:cNvPr id="7" name="Рисунок 6" descr="WP_20180525_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3" y="1643050"/>
            <a:ext cx="4480917" cy="4500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1956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2520" y="116634"/>
            <a:ext cx="7364280" cy="1080118"/>
          </a:xfrm>
        </p:spPr>
        <p:txBody>
          <a:bodyPr rtlCol="0">
            <a:normAutofit/>
          </a:bodyPr>
          <a:lstStyle/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«Пальчиковые игры»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2962672" cy="4697427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79512" y="41892"/>
            <a:ext cx="1143008" cy="1071570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57200" y="1775550"/>
            <a:ext cx="2962672" cy="20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C00000"/>
                </a:solidFill>
              </a:rPr>
              <a:t> «Семья»</a:t>
            </a:r>
            <a:endParaRPr lang="ru-RU" sz="1600" dirty="0">
              <a:solidFill>
                <a:srgbClr val="C0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Этот пальчик – дедушка,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Этот пальчик – бабушка,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Этот пальчик – папочка,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 Этот пальчик – мамочка,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Этот пальчик – Я,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Вот и вся моя семья. </a:t>
            </a:r>
          </a:p>
        </p:txBody>
      </p:sp>
      <p:pic>
        <p:nvPicPr>
          <p:cNvPr id="6" name="Рисунок 5" descr="http://img-fotki.yandex.ru/get/4906/jacals.8d/0_34a19_5694b785_XL"/>
          <p:cNvPicPr/>
          <p:nvPr/>
        </p:nvPicPr>
        <p:blipFill>
          <a:blip r:embed="rId3" cstate="print"/>
          <a:srcRect t="9524"/>
          <a:stretch>
            <a:fillRect/>
          </a:stretch>
        </p:blipFill>
        <p:spPr bwMode="auto">
          <a:xfrm>
            <a:off x="4427984" y="1775550"/>
            <a:ext cx="4258816" cy="2642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http://www.realove.ru/upload/UserFiles/semya_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622" y="4185816"/>
            <a:ext cx="4115346" cy="26727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072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font-clima.ru/wp-content/uploads/2011/06/zhivotnii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66627">
            <a:off x="426671" y="4051994"/>
            <a:ext cx="2143140" cy="25717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00063" y="120574"/>
            <a:ext cx="8229600" cy="1236739"/>
          </a:xfrm>
        </p:spPr>
        <p:txBody>
          <a:bodyPr/>
          <a:lstStyle/>
          <a:p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Продуктивная деятельность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>
                <a:solidFill>
                  <a:srgbClr val="FF0000"/>
                </a:solidFill>
              </a:rPr>
              <a:t>«Творим вместе с родителями»</a:t>
            </a:r>
          </a:p>
        </p:txBody>
      </p:sp>
      <p:pic>
        <p:nvPicPr>
          <p:cNvPr id="6" name="Содержимое 5" descr="http://www.coloreardibujosinfantiles.com/imagenes/imagenes-familia-g.gif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48452" y="4111682"/>
            <a:ext cx="2286016" cy="25717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http://font-clima.ru/wp-content/uploads/2011/06/zhivotnii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78700">
            <a:off x="6967676" y="3980556"/>
            <a:ext cx="1928826" cy="27146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 descr="http://www.stupeni15.edusite.ru/images/0_8db2b_57a5b241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3" y="14265"/>
            <a:ext cx="789237" cy="106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13" descr="http://s20.rimg.info/feb5b7ab40cf575bd408ab8de45a84c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50" y="5786438"/>
            <a:ext cx="5715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Рисунок 15" descr="http://ds63.caduk.ru/images/pelota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581128"/>
            <a:ext cx="50006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854154">
            <a:off x="3758516" y="2331656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854154">
            <a:off x="4334580" y="2979728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854154">
            <a:off x="4406589" y="1683582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://www.stupeni15.edusite.ru/images/0_8db2b_57a5b241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3495" y="120574"/>
            <a:ext cx="976168" cy="150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Содержимое 17" descr="WP_20171212_002.jpg"/>
          <p:cNvPicPr>
            <a:picLocks noGrp="1" noChangeAspect="1"/>
          </p:cNvPicPr>
          <p:nvPr>
            <p:ph sz="half" idx="1"/>
          </p:nvPr>
        </p:nvPicPr>
        <p:blipFill>
          <a:blip r:embed="rId9" cstate="print"/>
          <a:stretch>
            <a:fillRect/>
          </a:stretch>
        </p:blipFill>
        <p:spPr>
          <a:xfrm>
            <a:off x="457200" y="1571612"/>
            <a:ext cx="5257808" cy="4929222"/>
          </a:xfrm>
        </p:spPr>
      </p:pic>
    </p:spTree>
    <p:extLst>
      <p:ext uri="{BB962C8B-B14F-4D97-AF65-F5344CB8AC3E}">
        <p14:creationId xmlns="" xmlns:p14="http://schemas.microsoft.com/office/powerpoint/2010/main" val="291593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214413" y="285750"/>
            <a:ext cx="7515249" cy="1071563"/>
          </a:xfrm>
        </p:spPr>
        <p:txBody>
          <a:bodyPr/>
          <a:lstStyle/>
          <a:p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Продуктивная деятельность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Аппликация «Подарок для папы»,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«Подарок для мамы»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 descr="http://www.stupeni15.edusite.ru/images/0_8db2b_57a5b241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221088"/>
            <a:ext cx="357188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3758516" y="2331656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734180" y="473800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7286908" y="340534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WP_20180425_00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1857364"/>
            <a:ext cx="3424262" cy="3643338"/>
          </a:xfrm>
        </p:spPr>
      </p:pic>
      <p:pic>
        <p:nvPicPr>
          <p:cNvPr id="11" name="Содержимое 10" descr="WP_20180126_005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457200" y="1500174"/>
            <a:ext cx="3829048" cy="4643469"/>
          </a:xfrm>
        </p:spPr>
      </p:pic>
    </p:spTree>
    <p:extLst>
      <p:ext uri="{BB962C8B-B14F-4D97-AF65-F5344CB8AC3E}">
        <p14:creationId xmlns="" xmlns:p14="http://schemas.microsoft.com/office/powerpoint/2010/main" val="148760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071563"/>
          </a:xfrm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Аппликация: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«Мой дом»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 descr="http://www.stupeni15.edusite.ru/images/0_8db2b_57a5b241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9616" y="4581128"/>
            <a:ext cx="105013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3758516" y="2331656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678396" y="27079"/>
            <a:ext cx="1115390" cy="85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6651315" y="1147389"/>
            <a:ext cx="1623133" cy="151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WP_20180524_007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1643050"/>
            <a:ext cx="3543296" cy="3341104"/>
          </a:xfrm>
        </p:spPr>
      </p:pic>
      <p:pic>
        <p:nvPicPr>
          <p:cNvPr id="13" name="Содержимое 12" descr="WP_20180524_009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648200" y="2852132"/>
            <a:ext cx="4038600" cy="3577264"/>
          </a:xfrm>
        </p:spPr>
      </p:pic>
    </p:spTree>
    <p:extLst>
      <p:ext uri="{BB962C8B-B14F-4D97-AF65-F5344CB8AC3E}">
        <p14:creationId xmlns="" xmlns:p14="http://schemas.microsoft.com/office/powerpoint/2010/main" val="3999001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975744" y="58484"/>
            <a:ext cx="5188543" cy="627092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Трудовая деятельность</a:t>
            </a: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38919" name="Picture 13" descr="http://s20.rimg.info/feb5b7ab40cf575bd408ab8de45a84c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5786438"/>
            <a:ext cx="5715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139200" y="-157565"/>
            <a:ext cx="1370399" cy="150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7807972" y="608986"/>
            <a:ext cx="1268534" cy="144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54154">
            <a:off x="5900607" y="1486"/>
            <a:ext cx="1148960" cy="97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58918" y="1180131"/>
            <a:ext cx="4204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3399"/>
                </a:solidFill>
              </a:rPr>
              <a:t>«Накрываем на стол»</a:t>
            </a:r>
            <a:endParaRPr lang="ru-RU" sz="2800" b="1" i="1" dirty="0">
              <a:solidFill>
                <a:srgbClr val="FF33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3504" y="1643050"/>
            <a:ext cx="3100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3399"/>
                </a:solidFill>
              </a:rPr>
              <a:t>«Сажаем и поливаем»</a:t>
            </a:r>
            <a:endParaRPr lang="ru-RU" sz="2800" b="1" i="1" dirty="0">
              <a:solidFill>
                <a:srgbClr val="FF3399"/>
              </a:solidFill>
            </a:endParaRPr>
          </a:p>
        </p:txBody>
      </p:sp>
      <p:pic>
        <p:nvPicPr>
          <p:cNvPr id="10" name="Содержимое 9" descr="WP_20180319_01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105400" y="2714620"/>
            <a:ext cx="4038600" cy="2771819"/>
          </a:xfrm>
        </p:spPr>
      </p:pic>
      <p:pic>
        <p:nvPicPr>
          <p:cNvPr id="13" name="Рисунок 12" descr="WP_20180524_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1785926"/>
            <a:ext cx="4357718" cy="3071834"/>
          </a:xfrm>
          <a:prstGeom prst="rect">
            <a:avLst/>
          </a:prstGeom>
        </p:spPr>
      </p:pic>
      <p:pic>
        <p:nvPicPr>
          <p:cNvPr id="16" name="Рисунок 15" descr="WP_20180524_0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4143380"/>
            <a:ext cx="4013851" cy="25003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70505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071563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0000"/>
                </a:solidFill>
              </a:rPr>
              <a:t>Музыкально-художественная деятельность</a:t>
            </a:r>
          </a:p>
        </p:txBody>
      </p:sp>
      <p:pic>
        <p:nvPicPr>
          <p:cNvPr id="9" name="Рисунок 8" descr="http://www.stupeni15.edusite.ru/images/0_8db2b_57a5b241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221088"/>
            <a:ext cx="357188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Рисунок 15" descr="http://ds63.caduk.ru/images/pelot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581128"/>
            <a:ext cx="50006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54154">
            <a:off x="3758516" y="2331656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54154">
            <a:off x="4334580" y="2979728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54154">
            <a:off x="4406589" y="1683582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WP_20180326_001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457200" y="1571612"/>
            <a:ext cx="3971924" cy="4000527"/>
          </a:xfrm>
        </p:spPr>
      </p:pic>
      <p:pic>
        <p:nvPicPr>
          <p:cNvPr id="13" name="Содержимое 12" descr="WP_20180521_007.jpg"/>
          <p:cNvPicPr>
            <a:picLocks noGrp="1" noChangeAspect="1"/>
          </p:cNvPicPr>
          <p:nvPr>
            <p:ph sz="half" idx="2"/>
          </p:nvPr>
        </p:nvPicPr>
        <p:blipFill>
          <a:blip r:embed="rId6" cstate="print"/>
          <a:stretch>
            <a:fillRect/>
          </a:stretch>
        </p:blipFill>
        <p:spPr>
          <a:xfrm>
            <a:off x="4648200" y="2071678"/>
            <a:ext cx="3710014" cy="4000527"/>
          </a:xfrm>
        </p:spPr>
      </p:pic>
    </p:spTree>
    <p:extLst>
      <p:ext uri="{BB962C8B-B14F-4D97-AF65-F5344CB8AC3E}">
        <p14:creationId xmlns="" xmlns:p14="http://schemas.microsoft.com/office/powerpoint/2010/main" val="3543617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785813"/>
            <a:ext cx="7758112" cy="63182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Чтение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чтение художественных произведений, разучивание стихов; показ  настольного театра «Репка» и  «Волк и семеро козлят»;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sz="2000" dirty="0" smtClean="0"/>
              <a:t>театрализованные, сюжетные игры;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     речевые  ситуации, ситуативные беседы,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  загадывание загадок;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ru-RU" sz="2000" b="1" dirty="0" smtClean="0"/>
              <a:t>-    </a:t>
            </a:r>
            <a:r>
              <a:rPr lang="ru-RU" sz="2000" dirty="0" smtClean="0"/>
              <a:t> привлечение детей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 к наведению порядка в игровом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 уголке «Дом», оказание помощи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     друг другу.</a:t>
            </a:r>
          </a:p>
        </p:txBody>
      </p:sp>
      <p:pic>
        <p:nvPicPr>
          <p:cNvPr id="4" name="Рисунок 3" descr="http://img-fotki.yandex.ru/get/5708/91024863.194/0_a727d_5af330aa_X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717032"/>
            <a:ext cx="3714776" cy="2857520"/>
          </a:xfrm>
          <a:prstGeom prst="rect">
            <a:avLst/>
          </a:prstGeom>
          <a:ln w="1270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G:\картинки- доброта\image001_333.jpg"/>
          <p:cNvPicPr/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214282" y="500042"/>
            <a:ext cx="1143008" cy="1071570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826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Взаимодействие с родителями:</a:t>
            </a:r>
            <a:br>
              <a:rPr lang="ru-RU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информация для родителей по теме проекта </a:t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pic>
        <p:nvPicPr>
          <p:cNvPr id="4" name="Рисунок 3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85720" y="214290"/>
            <a:ext cx="1000132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G:\DCIM\104_PANA\P1040082.JPG"/>
          <p:cNvPicPr>
            <a:picLocks noChangeAspect="1" noChangeArrowheads="1"/>
          </p:cNvPicPr>
          <p:nvPr/>
        </p:nvPicPr>
        <p:blipFill>
          <a:blip r:embed="rId3" cstate="print">
            <a:lum bright="30000" contrast="40000"/>
          </a:blip>
          <a:srcRect/>
          <a:stretch>
            <a:fillRect/>
          </a:stretch>
        </p:blipFill>
        <p:spPr bwMode="auto">
          <a:xfrm rot="20535716">
            <a:off x="257910" y="2298624"/>
            <a:ext cx="2424613" cy="1894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G:\DCIM\104_PANA\P1040083.JPG"/>
          <p:cNvPicPr>
            <a:picLocks noChangeAspect="1" noChangeArrowheads="1"/>
          </p:cNvPicPr>
          <p:nvPr/>
        </p:nvPicPr>
        <p:blipFill>
          <a:blip r:embed="rId4" cstate="print">
            <a:lum bright="20000" contrast="40000"/>
          </a:blip>
          <a:srcRect/>
          <a:stretch>
            <a:fillRect/>
          </a:stretch>
        </p:blipFill>
        <p:spPr bwMode="auto">
          <a:xfrm>
            <a:off x="6286512" y="3071810"/>
            <a:ext cx="2716362" cy="2148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http://900igr.net/datas/doshkolnoe-obrazovanie/Razvitie-i-vospitanie-detej/0011-011-Formirovanie-znanij-o-seme-v-sisteme-dukhovno-nravstvennogo-i.jpg"/>
          <p:cNvPicPr>
            <a:picLocks noChangeAspect="1" noChangeArrowheads="1"/>
          </p:cNvPicPr>
          <p:nvPr/>
        </p:nvPicPr>
        <p:blipFill>
          <a:blip r:embed="rId5" cstate="print"/>
          <a:srcRect t="19724" b="12505"/>
          <a:stretch>
            <a:fillRect/>
          </a:stretch>
        </p:blipFill>
        <p:spPr bwMode="auto">
          <a:xfrm rot="20578771">
            <a:off x="2633043" y="3948570"/>
            <a:ext cx="3646771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 rot="-1055084">
            <a:off x="214313" y="4233863"/>
            <a:ext cx="2974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      Статья «Влияние семьи </a:t>
            </a:r>
          </a:p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на воспитание ребенка»</a:t>
            </a:r>
            <a:endParaRPr lang="ru-RU" sz="14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357938" y="5357813"/>
            <a:ext cx="26304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            </a:t>
            </a:r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Папка – передвижка </a:t>
            </a:r>
          </a:p>
          <a:p>
            <a:r>
              <a:rPr lang="ru-RU" sz="1400" b="1">
                <a:solidFill>
                  <a:srgbClr val="C00000"/>
                </a:solidFill>
                <a:latin typeface="Calibri" pitchFamily="34" charset="0"/>
              </a:rPr>
              <a:t>«Играем в пальчиковые игры»</a:t>
            </a:r>
            <a:endParaRPr lang="ru-RU" sz="14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01401">
            <a:off x="3309465" y="1143147"/>
            <a:ext cx="2265336" cy="278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WP_20180305_0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0365" y="857232"/>
            <a:ext cx="2857520" cy="31432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0762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P_20170921_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860778"/>
            <a:ext cx="5214974" cy="51364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0364" y="285728"/>
            <a:ext cx="308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«День семейного общения с   чаепитием»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P_20170921_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860778"/>
            <a:ext cx="7215238" cy="51364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14810" y="357166"/>
            <a:ext cx="210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Совместные игры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6669111" cy="417512"/>
          </a:xfrm>
        </p:spPr>
        <p:txBody>
          <a:bodyPr/>
          <a:lstStyle/>
          <a:p>
            <a:pPr algn="l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Результативность проекта: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928688" y="620713"/>
            <a:ext cx="750093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Calibri" pitchFamily="34" charset="0"/>
              </a:rPr>
              <a:t>                 для детей:</a:t>
            </a:r>
            <a:r>
              <a:rPr lang="ru-RU" dirty="0">
                <a:latin typeface="Calibri" pitchFamily="34" charset="0"/>
              </a:rPr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ru-RU" dirty="0">
                <a:latin typeface="Calibri" pitchFamily="34" charset="0"/>
              </a:rPr>
              <a:t> Знание детьми информации о своей семье;</a:t>
            </a:r>
          </a:p>
          <a:p>
            <a:pPr>
              <a:buFont typeface="Courier New" pitchFamily="49" charset="0"/>
              <a:buChar char="o"/>
            </a:pPr>
            <a:r>
              <a:rPr lang="ru-RU" dirty="0">
                <a:latin typeface="Calibri" pitchFamily="34" charset="0"/>
              </a:rPr>
              <a:t> Развитие умения разворачивать сюжетно-ролевые игры на основе имеющихся представлений о семье;</a:t>
            </a:r>
            <a:endParaRPr lang="ru-RU" b="1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ru-RU" dirty="0">
                <a:latin typeface="Calibri" pitchFamily="34" charset="0"/>
              </a:rPr>
              <a:t> Проявление доброжелательности, эмоциональной отзывчивости по отношению к членам семьи, желания оказать им помощь;</a:t>
            </a:r>
          </a:p>
          <a:p>
            <a:pPr>
              <a:buFont typeface="Courier New" pitchFamily="49" charset="0"/>
              <a:buChar char="o"/>
            </a:pPr>
            <a:r>
              <a:rPr lang="ru-RU" dirty="0">
                <a:latin typeface="Calibri" pitchFamily="34" charset="0"/>
              </a:rPr>
              <a:t>  Расширение  кругозора, словарного запаса детей.</a:t>
            </a:r>
          </a:p>
          <a:p>
            <a:r>
              <a:rPr lang="ru-RU" b="1" dirty="0">
                <a:solidFill>
                  <a:srgbClr val="FF0000"/>
                </a:solidFill>
                <a:latin typeface="Calibri" pitchFamily="34" charset="0"/>
              </a:rPr>
              <a:t>               для ДОУ:</a:t>
            </a:r>
          </a:p>
          <a:p>
            <a:pPr>
              <a:buFont typeface="Courier New" pitchFamily="49" charset="0"/>
              <a:buChar char="o"/>
            </a:pPr>
            <a:r>
              <a:rPr lang="ru-RU" dirty="0">
                <a:latin typeface="Calibri" pitchFamily="34" charset="0"/>
              </a:rPr>
              <a:t> Расширилось сотрудничество с родителями;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Перспективы  развития  проекта</a:t>
            </a:r>
            <a:r>
              <a:rPr lang="ru-RU" dirty="0">
                <a:solidFill>
                  <a:srgbClr val="FF0000"/>
                </a:solidFill>
                <a:latin typeface="Calibri" pitchFamily="34" charset="0"/>
              </a:rPr>
              <a:t>: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latin typeface="Calibri" pitchFamily="34" charset="0"/>
              </a:rPr>
              <a:t>Дальнейшее </a:t>
            </a:r>
            <a:r>
              <a:rPr lang="ru-RU" dirty="0">
                <a:latin typeface="Calibri" pitchFamily="34" charset="0"/>
              </a:rPr>
              <a:t>сотрудничество </a:t>
            </a:r>
          </a:p>
          <a:p>
            <a:r>
              <a:rPr lang="ru-RU" dirty="0" smtClean="0">
                <a:latin typeface="Calibri" pitchFamily="34" charset="0"/>
              </a:rPr>
              <a:t> с </a:t>
            </a:r>
            <a:r>
              <a:rPr lang="ru-RU" dirty="0">
                <a:latin typeface="Calibri" pitchFamily="34" charset="0"/>
              </a:rPr>
              <a:t>семьями воспитанников</a:t>
            </a:r>
          </a:p>
          <a:p>
            <a:r>
              <a:rPr lang="ru-RU" dirty="0">
                <a:latin typeface="Calibri" pitchFamily="34" charset="0"/>
              </a:rPr>
              <a:t>                               </a:t>
            </a:r>
          </a:p>
        </p:txBody>
      </p:sp>
      <p:pic>
        <p:nvPicPr>
          <p:cNvPr id="4" name="Рисунок 3" descr="G:\картинки- доброта\image001_333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03624" y="210560"/>
            <a:ext cx="967214" cy="93297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071942"/>
            <a:ext cx="3286148" cy="2497722"/>
          </a:xfrm>
          <a:prstGeom prst="roundRect">
            <a:avLst>
              <a:gd name="adj" fmla="val 12383"/>
            </a:avLst>
          </a:prstGeom>
          <a:solidFill>
            <a:srgbClr val="FFFFFF"/>
          </a:solidFill>
          <a:ln w="76200" cap="sq">
            <a:solidFill>
              <a:schemeClr val="bg2">
                <a:lumMod val="5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«День семьи»</a:t>
            </a:r>
            <a:endParaRPr lang="ru-RU" dirty="0"/>
          </a:p>
        </p:txBody>
      </p:sp>
      <p:pic>
        <p:nvPicPr>
          <p:cNvPr id="3" name="Рисунок 2" descr="DSC02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571612"/>
            <a:ext cx="8001056" cy="49009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857250"/>
            <a:ext cx="8429625" cy="535781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счастье, любовь и удача,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летом поездки на дачу.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праздник, семейные даты,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Подарки, покупки, приятные траты.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Рождение детей, первый шаг, первый лепет,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Мечты о хорошем, волнение и трепет.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труд, друг о друге забота,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много домашней работы.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важно!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сложно!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Но счастливо жить одному невозможно!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Всегда будьте вместе, любовь берегите,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Обиды и ссоры подальше гоните,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Хочу, чтоб про Вас говорили друзья: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Какая хорошая Ваша семья!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146" name="Picture 2" descr="http://old.wallcoo.net/cartoon/Mother_day_Lovely_Children_illustraion/images/Lovely_illustration_of_Happy_family_in_house_wallcoo.com.jpg"/>
          <p:cNvPicPr>
            <a:picLocks noChangeAspect="1" noChangeArrowheads="1"/>
          </p:cNvPicPr>
          <p:nvPr/>
        </p:nvPicPr>
        <p:blipFill>
          <a:blip r:embed="rId2" cstate="print"/>
          <a:srcRect l="5444" r="25152" b="2111"/>
          <a:stretch>
            <a:fillRect/>
          </a:stretch>
        </p:blipFill>
        <p:spPr bwMode="auto">
          <a:xfrm>
            <a:off x="5286375" y="2786063"/>
            <a:ext cx="3643313" cy="38576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364" name="Рисунок 5" descr="http://school22z.narod.ru/images/semja2008/images/kartinki/so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642938"/>
            <a:ext cx="2571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4839279">
            <a:off x="5599907" y="3490119"/>
            <a:ext cx="6080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http://ns9.freeheberg.com/%7Eginacrea/pourvoscreas/gifs/papillon/bfefx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87944">
            <a:off x="8247063" y="5916613"/>
            <a:ext cx="1039812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2822</TotalTime>
  <Words>722</Words>
  <Application>Microsoft Office PowerPoint</Application>
  <PresentationFormat>Экран (4:3)</PresentationFormat>
  <Paragraphs>181</Paragraphs>
  <Slides>30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Муниципальное бюджетное дошкольное образовательное учреждение  Детский сад с. Вазерки  Проект Моя семья разновозрастная группа №2</vt:lpstr>
      <vt:lpstr> Цель проекта: формирование представлений о семье, воспитание  любви и уважения к близким.</vt:lpstr>
      <vt:lpstr>Актуальность </vt:lpstr>
      <vt:lpstr>     Этапы работы </vt:lpstr>
      <vt:lpstr>Реализация проекта-практическая часть</vt:lpstr>
      <vt:lpstr>Игровая деятельность </vt:lpstr>
      <vt:lpstr>Игровая деятельность </vt:lpstr>
      <vt:lpstr>Игровая деятельность </vt:lpstr>
      <vt:lpstr>Игровая деятельность</vt:lpstr>
      <vt:lpstr>Игровая деятельность</vt:lpstr>
      <vt:lpstr>Игровая деятельность</vt:lpstr>
      <vt:lpstr> Познавательно-исследовательская деятельность</vt:lpstr>
      <vt:lpstr>Двигательная деятельность</vt:lpstr>
      <vt:lpstr>Коммуникативная деятельность</vt:lpstr>
      <vt:lpstr>Коммуникативная деятельность</vt:lpstr>
      <vt:lpstr>коммуникативное деятельность </vt:lpstr>
      <vt:lpstr>Составление рассказа по фотографии : «Расскажи о своей семье», «Мой папа лучше всех»,</vt:lpstr>
      <vt:lpstr>«Пальчиковые игры»</vt:lpstr>
      <vt:lpstr>Продуктивная деятельность  «Творим вместе с родителями»</vt:lpstr>
      <vt:lpstr>Продуктивная деятельность  Аппликация «Подарок для папы»,  «Подарок для мамы» </vt:lpstr>
      <vt:lpstr>Аппликация: «Мой дом» </vt:lpstr>
      <vt:lpstr>Трудовая деятельность</vt:lpstr>
      <vt:lpstr>Музыкально-художественная деятельность</vt:lpstr>
      <vt:lpstr>Чтение </vt:lpstr>
      <vt:lpstr>Взаимодействие с родителями: информация для родителей по теме проекта   </vt:lpstr>
      <vt:lpstr>Слайд 26</vt:lpstr>
      <vt:lpstr>Слайд 27</vt:lpstr>
      <vt:lpstr>      Результативность проекта:</vt:lpstr>
      <vt:lpstr>«День семьи»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MS77i</cp:lastModifiedBy>
  <cp:revision>299</cp:revision>
  <dcterms:created xsi:type="dcterms:W3CDTF">2012-11-24T11:38:55Z</dcterms:created>
  <dcterms:modified xsi:type="dcterms:W3CDTF">2023-03-01T15:24:57Z</dcterms:modified>
</cp:coreProperties>
</file>